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64" r:id="rId3"/>
    <p:sldId id="2822" r:id="rId5"/>
    <p:sldId id="2893" r:id="rId6"/>
    <p:sldId id="2915" r:id="rId7"/>
    <p:sldId id="2894" r:id="rId8"/>
    <p:sldId id="2913" r:id="rId9"/>
    <p:sldId id="2897" r:id="rId10"/>
    <p:sldId id="2895" r:id="rId11"/>
    <p:sldId id="2896" r:id="rId12"/>
    <p:sldId id="2898" r:id="rId13"/>
    <p:sldId id="2899" r:id="rId14"/>
    <p:sldId id="2900" r:id="rId15"/>
    <p:sldId id="2901" r:id="rId16"/>
    <p:sldId id="2902" r:id="rId17"/>
    <p:sldId id="2903" r:id="rId18"/>
    <p:sldId id="2904" r:id="rId19"/>
    <p:sldId id="2905" r:id="rId20"/>
    <p:sldId id="2906" r:id="rId21"/>
    <p:sldId id="2907" r:id="rId22"/>
    <p:sldId id="2924" r:id="rId23"/>
    <p:sldId id="2925" r:id="rId24"/>
    <p:sldId id="2908" r:id="rId25"/>
    <p:sldId id="2909" r:id="rId26"/>
    <p:sldId id="2910" r:id="rId27"/>
    <p:sldId id="2911" r:id="rId28"/>
    <p:sldId id="2912" r:id="rId29"/>
    <p:sldId id="2917" r:id="rId30"/>
    <p:sldId id="2918" r:id="rId31"/>
    <p:sldId id="2919" r:id="rId32"/>
    <p:sldId id="2920" r:id="rId33"/>
    <p:sldId id="2921" r:id="rId34"/>
    <p:sldId id="2922" r:id="rId35"/>
    <p:sldId id="2923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CBAAAD9-8BE9-48CB-ABCE-64CAB1E1987D}">
          <p14:sldIdLst>
            <p14:sldId id="2864"/>
            <p14:sldId id="2822"/>
            <p14:sldId id="2893"/>
            <p14:sldId id="2915"/>
            <p14:sldId id="2894"/>
            <p14:sldId id="2913"/>
            <p14:sldId id="2897"/>
            <p14:sldId id="2895"/>
            <p14:sldId id="2896"/>
            <p14:sldId id="2898"/>
            <p14:sldId id="2899"/>
            <p14:sldId id="2900"/>
            <p14:sldId id="2901"/>
            <p14:sldId id="2902"/>
            <p14:sldId id="2903"/>
            <p14:sldId id="2904"/>
            <p14:sldId id="2905"/>
            <p14:sldId id="2906"/>
            <p14:sldId id="2907"/>
            <p14:sldId id="2924"/>
            <p14:sldId id="2925"/>
            <p14:sldId id="2908"/>
            <p14:sldId id="2909"/>
            <p14:sldId id="2910"/>
            <p14:sldId id="2911"/>
            <p14:sldId id="2912"/>
            <p14:sldId id="2917"/>
            <p14:sldId id="2918"/>
            <p14:sldId id="2919"/>
            <p14:sldId id="2920"/>
            <p14:sldId id="2921"/>
            <p14:sldId id="2922"/>
            <p14:sldId id="2923"/>
          </p14:sldIdLst>
        </p14:section>
        <p14:section name="封底" id="{C8C90290-1029-4E0D-BB8C-D10161953AB8}">
          <p14:sldIdLst/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ndall Scoboria" initials="K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A6A6"/>
    <a:srgbClr val="7B7B7B"/>
    <a:srgbClr val="858585"/>
    <a:srgbClr val="D8D8D8"/>
    <a:srgbClr val="DEDEDE"/>
    <a:srgbClr val="3BB3C2"/>
    <a:srgbClr val="68B92E"/>
    <a:srgbClr val="E77817"/>
    <a:srgbClr val="68B9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10" autoAdjust="0"/>
    <p:restoredTop sz="95745" autoAdjust="0"/>
  </p:normalViewPr>
  <p:slideViewPr>
    <p:cSldViewPr snapToGrid="0">
      <p:cViewPr varScale="1">
        <p:scale>
          <a:sx n="109" d="100"/>
          <a:sy n="109" d="100"/>
        </p:scale>
        <p:origin x="944" y="184"/>
      </p:cViewPr>
      <p:guideLst>
        <p:guide orient="horz" pos="1989"/>
        <p:guide pos="380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0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C87C4DA-E0FD-49E5-87A2-6498FE813F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440C82D-2687-4AEF-B221-55CB30CBFBD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私有网络（Virtual Private Cloud，VPC）是基于腾讯云构建的专属云上网络空间，为您在腾讯云上的资源提供网络服务，不同私有网络间完全逻辑隔离。作为您在云上的专属网络空间，您可以通过软件定义网络的方式管理您的私有网络 VPC，实现 IP 地址、子网、路由表、网络 ACL 、流日志等功能的配置管理。私有网络还支持多种方式连接 Internet，如弹性 IP 、NAT 网关等。同时，您也可以通过 VPN 连接或专线接入连通腾讯云与您本地的数据中心，灵活构建混合云。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弹性公网 IP（Elastic IP，EIP）是可以独立购买和持有，且在某个地域下固定不变的公网 IP 地址，可以与 CVM、NAT 网关、弹性网卡和高可用虚拟 IP 等云资源绑定，提供访问公网和被公网访问能力；还可与云资源的生命周期解耦合，单独进行操作；同时提供多种计费模式，您可以根据业务特点灵活选择，以降低公网成本。</a:t>
            </a:r>
            <a:endParaRPr lang="zh-CN" altLang="en-US"/>
          </a:p>
          <a:p>
            <a:r>
              <a:rPr lang="zh-CN" altLang="en-US"/>
              <a:t>普通公网 IP：仅能在 CVM 购买时分配且无法与 CVM 解绑，如购买时未分配，则无法获得。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弹性网卡（Elastic Network Interface，ENI）是绑定私有网络内云服务器 的一种弹性网络接口，可在多个云服务器间自由迁移。您可以在云服务器上绑定多个弹性网卡，实现高可用网络方案；也可以在弹性网卡上绑定多个内网 IP，实现单主机多 IP 部署。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负载均衡（Cloud Load Balancer，CLB）提供安全快捷的流量分发服务，访问流量经由 CLB 可以自动分配到云中的多台后端服务器上，扩展系统的服务能力并消除单点故障。负载均衡支持亿级连接和千万级并发，可轻松应对大流量访问，满足业务需求。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NAT 网关（NAT Gateway）提供 IP 地址转换服务，为腾讯云内资源提供高性能的 Internet 访问服务。通过 NAT 网关，在腾讯云上的资源可以更安全的访问 Internet，保护私有网络信息不直接暴露公网；您也可以通过 NAT 网关实现海量的公网访问，最大支持1000万以上的并发连接数；NAT 网关还支持 IP 级流量管控，可实时查看流量数据，帮助您快速定位异常流量，排查网络故障。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对等连接（Peering Connection，PC）是一种大带宽、高质量的云上资源互通服务，可以帮助您打通腾讯云上的资源通信链路。 对等连接具有多区域、多账户、多种网络异构互通等特点，轻松实现云上两地三中心、游戏同服等复杂网络场景；支持 VPC 网络与基础网络、黑石网络互通，满足您不同业务的部署需求。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私有连接 Private Link</a:t>
            </a:r>
            <a:r>
              <a:rPr lang="en-US" altLang="zh-CN"/>
              <a:t> </a:t>
            </a:r>
            <a:r>
              <a:rPr lang="zh-CN" altLang="en-US"/>
              <a:t>私有连接帮助您实现在腾讯云 VPC 网络通过安全稳定的网络连接来访问其他 VPC 网络中的服务资源，简化网络架构、降低公网带宽，轻松实现更低成本、更安全、更灵活的网络连接服务。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云联网（Cloud Connect Network，CCN）提供全网互联服务，助力您实现各地域的云上、云下多点互联。云联网的智能调度、路由学习等特性，可帮助您构建极速、稳定、经济的全网互联，轻松满足在线教育、游戏加速、混合云等全网互联场景下的极速体验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623455" y="2001329"/>
            <a:ext cx="9991602" cy="1379180"/>
          </a:xfrm>
        </p:spPr>
        <p:txBody>
          <a:bodyPr anchor="b">
            <a:noAutofit/>
          </a:bodyPr>
          <a:lstStyle>
            <a:lvl1pPr algn="r">
              <a:defRPr sz="7200"/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153546" y="3602038"/>
            <a:ext cx="7461511" cy="644498"/>
          </a:xfrm>
        </p:spPr>
        <p:txBody>
          <a:bodyPr>
            <a:normAutofit/>
          </a:bodyPr>
          <a:lstStyle>
            <a:lvl1pPr marL="0" indent="0" algn="r">
              <a:buNone/>
              <a:defRPr sz="28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单击以编辑副标题样式</a:t>
            </a:r>
            <a:endParaRPr lang="zh-CN" altLang="en-US" dirty="0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11195848" y="1336459"/>
            <a:ext cx="419209" cy="411013"/>
            <a:chOff x="691349" y="533565"/>
            <a:chExt cx="419209" cy="411013"/>
          </a:xfrm>
        </p:grpSpPr>
        <p:sp>
          <p:nvSpPr>
            <p:cNvPr id="6" name="等腰三角形 5"/>
            <p:cNvSpPr/>
            <p:nvPr userDrawn="1"/>
          </p:nvSpPr>
          <p:spPr>
            <a:xfrm rot="5400000">
              <a:off x="805597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 userDrawn="1"/>
          </p:nvSpPr>
          <p:spPr>
            <a:xfrm rot="5400000">
              <a:off x="585296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410455"/>
            <a:ext cx="3927423" cy="344754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974" y="6172978"/>
            <a:ext cx="2060083" cy="298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dirty="0"/>
              <a:t>编辑文本样式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1456841"/>
            <a:ext cx="2628900" cy="4720122"/>
          </a:xfrm>
        </p:spPr>
        <p:txBody>
          <a:bodyPr vert="eaVert"/>
          <a:lstStyle/>
          <a:p>
            <a:r>
              <a:rPr lang="zh-CN" altLang="en-US" dirty="0"/>
              <a:t>编辑文本样式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456841"/>
            <a:ext cx="7734300" cy="4720122"/>
          </a:xfrm>
        </p:spPr>
        <p:txBody>
          <a:bodyPr vert="eaVert"/>
          <a:lstStyle/>
          <a:p>
            <a:pPr lvl="0"/>
            <a:r>
              <a:rPr lang="zh-CN" altLang="en-US" dirty="0"/>
              <a:t>编辑文本样式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标题 1"/>
          <p:cNvSpPr txBox="1"/>
          <p:nvPr userDrawn="1"/>
        </p:nvSpPr>
        <p:spPr>
          <a:xfrm>
            <a:off x="1270861" y="76290"/>
            <a:ext cx="100829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130515"/>
            <a:ext cx="5381469" cy="472392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904509" y="2107300"/>
            <a:ext cx="7287491" cy="1379180"/>
          </a:xfrm>
        </p:spPr>
        <p:txBody>
          <a:bodyPr anchor="b">
            <a:noAutofit/>
          </a:bodyPr>
          <a:lstStyle>
            <a:lvl1pPr algn="r">
              <a:defRPr sz="8800"/>
            </a:lvl1pPr>
          </a:lstStyle>
          <a:p>
            <a:r>
              <a:rPr lang="zh-CN" altLang="en-US" dirty="0"/>
              <a:t>输入结束语！</a:t>
            </a:r>
            <a:endParaRPr lang="zh-CN" altLang="en-US" dirty="0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11195848" y="1336459"/>
            <a:ext cx="419209" cy="411013"/>
            <a:chOff x="691349" y="533565"/>
            <a:chExt cx="419209" cy="411013"/>
          </a:xfrm>
        </p:grpSpPr>
        <p:sp>
          <p:nvSpPr>
            <p:cNvPr id="6" name="等腰三角形 5"/>
            <p:cNvSpPr/>
            <p:nvPr userDrawn="1"/>
          </p:nvSpPr>
          <p:spPr>
            <a:xfrm rot="5400000">
              <a:off x="805597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 userDrawn="1"/>
          </p:nvSpPr>
          <p:spPr>
            <a:xfrm rot="5400000">
              <a:off x="585296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1942" y="6185859"/>
            <a:ext cx="2060083" cy="298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301858" y="365126"/>
            <a:ext cx="10051942" cy="828244"/>
          </a:xfrm>
        </p:spPr>
        <p:txBody>
          <a:bodyPr/>
          <a:lstStyle/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301858" y="1825625"/>
            <a:ext cx="10051942" cy="4351338"/>
          </a:xfrm>
        </p:spPr>
        <p:txBody>
          <a:bodyPr/>
          <a:lstStyle>
            <a:lvl3pPr marL="914400" indent="0">
              <a:buNone/>
              <a:defRPr/>
            </a:lvl3pPr>
          </a:lstStyle>
          <a:p>
            <a:pPr lvl="0"/>
            <a:r>
              <a:rPr lang="zh-CN" altLang="en-US" dirty="0"/>
              <a:t>编辑文本样式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 userDrawn="1"/>
        </p:nvSpPr>
        <p:spPr>
          <a:xfrm>
            <a:off x="2434442" y="3180271"/>
            <a:ext cx="7493329" cy="84213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latin typeface="+mj-ea"/>
              <a:ea typeface="+mj-ea"/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5650504" y="1882868"/>
            <a:ext cx="948006" cy="94800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5743963" y="1976327"/>
            <a:ext cx="761088" cy="761088"/>
          </a:xfrm>
          <a:prstGeom prst="ellipse">
            <a:avLst/>
          </a:prstGeom>
          <a:solidFill>
            <a:srgbClr val="1B3E2F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8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34442" y="3181027"/>
            <a:ext cx="7493329" cy="8413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编辑文本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</p:nvPr>
        </p:nvSpPr>
        <p:spPr>
          <a:xfrm>
            <a:off x="4246536" y="4184327"/>
            <a:ext cx="3906864" cy="1333500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单击以编辑说明内容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5737696" y="1976327"/>
            <a:ext cx="767356" cy="752879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8" y="6317397"/>
            <a:ext cx="1437321" cy="20798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70861" y="91788"/>
            <a:ext cx="10082939" cy="1325563"/>
          </a:xfrm>
        </p:spPr>
        <p:txBody>
          <a:bodyPr/>
          <a:lstStyle/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355600" indent="-355600">
              <a:defRPr/>
            </a:lvl1pPr>
          </a:lstStyle>
          <a:p>
            <a:pPr lvl="0"/>
            <a:r>
              <a:rPr lang="zh-CN" altLang="en-US" dirty="0"/>
              <a:t> 编辑文本样式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355600" indent="-355600">
              <a:defRPr/>
            </a:lvl1pPr>
          </a:lstStyle>
          <a:p>
            <a:pPr lvl="0"/>
            <a:r>
              <a:rPr lang="zh-CN" altLang="en-US" dirty="0"/>
              <a:t> 编辑文本样式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9239" y="10477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编辑文本样式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355600" indent="-355600">
              <a:defRPr/>
            </a:lvl1pPr>
          </a:lstStyle>
          <a:p>
            <a:pPr lvl="0"/>
            <a:r>
              <a:rPr lang="zh-CN" altLang="en-US" dirty="0"/>
              <a:t> 编辑文本样式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编辑文本样式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355600" indent="-355600">
              <a:defRPr/>
            </a:lvl1pPr>
          </a:lstStyle>
          <a:p>
            <a:pPr lvl="0"/>
            <a:r>
              <a:rPr lang="zh-CN" altLang="en-US" dirty="0"/>
              <a:t> 编辑文本样式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313778" y="262154"/>
            <a:ext cx="10041610" cy="987425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1658318"/>
            <a:ext cx="6172200" cy="43422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编辑文本样式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658318"/>
            <a:ext cx="3932237" cy="435015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1627322"/>
            <a:ext cx="6172200" cy="423372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627437"/>
            <a:ext cx="3932237" cy="424155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8" name="标题 1"/>
          <p:cNvSpPr>
            <a:spLocks noGrp="1"/>
          </p:cNvSpPr>
          <p:nvPr>
            <p:ph type="title" hasCustomPrompt="1"/>
          </p:nvPr>
        </p:nvSpPr>
        <p:spPr>
          <a:xfrm>
            <a:off x="1313778" y="262154"/>
            <a:ext cx="10041610" cy="987425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70861" y="91788"/>
            <a:ext cx="10082939" cy="1325563"/>
          </a:xfrm>
        </p:spPr>
        <p:txBody>
          <a:bodyPr/>
          <a:lstStyle/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8" y="6412493"/>
            <a:ext cx="1437321" cy="207984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70861" y="76290"/>
            <a:ext cx="100829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70860" y="1825625"/>
            <a:ext cx="1008293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691349" y="533565"/>
            <a:ext cx="419209" cy="411013"/>
            <a:chOff x="691349" y="533565"/>
            <a:chExt cx="419209" cy="411013"/>
          </a:xfrm>
        </p:grpSpPr>
        <p:sp>
          <p:nvSpPr>
            <p:cNvPr id="8" name="等腰三角形 7"/>
            <p:cNvSpPr/>
            <p:nvPr userDrawn="1"/>
          </p:nvSpPr>
          <p:spPr>
            <a:xfrm rot="5400000">
              <a:off x="805597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 userDrawn="1"/>
          </p:nvSpPr>
          <p:spPr>
            <a:xfrm rot="5400000">
              <a:off x="585296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8" y="6304518"/>
            <a:ext cx="1437321" cy="20798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4500" indent="-444500" algn="l" defTabSz="914400" rtl="0" eaLnBrk="1" latinLnBrk="0" hangingPunct="1">
        <a:lnSpc>
          <a:spcPct val="90000"/>
        </a:lnSpc>
        <a:spcBef>
          <a:spcPts val="1000"/>
        </a:spcBef>
        <a:buClr>
          <a:srgbClr val="68B92E"/>
        </a:buClr>
        <a:buSzPct val="90000"/>
        <a:buFont typeface="Wingdings" panose="05000000000000000000" pitchFamily="2" charset="2"/>
        <a:buChar char="p"/>
        <a:defRPr sz="2800" kern="1200">
          <a:solidFill>
            <a:schemeClr val="tx1"/>
          </a:solidFill>
          <a:latin typeface="+mj-ea"/>
          <a:ea typeface="+mj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ea"/>
          <a:ea typeface="+mj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ea"/>
          <a:ea typeface="+mj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ea"/>
          <a:ea typeface="+mj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ea"/>
          <a:ea typeface="+mj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>
                <a:latin typeface="黑体" charset="0"/>
                <a:ea typeface="黑体" charset="0"/>
              </a:rPr>
              <a:t>CSPM</a:t>
            </a:r>
            <a:r>
              <a:rPr lang="zh-CN" altLang="en-US">
                <a:latin typeface="黑体" charset="0"/>
                <a:ea typeface="黑体" charset="0"/>
              </a:rPr>
              <a:t>分析</a:t>
            </a:r>
            <a:endParaRPr lang="zh-CN" altLang="en-US">
              <a:latin typeface="黑体" charset="0"/>
              <a:ea typeface="黑体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WIZ </a:t>
            </a:r>
            <a:r>
              <a:rPr lang="en-US" altLang="zh-CN"/>
              <a:t>inventory</a:t>
            </a:r>
            <a:endParaRPr lang="en-US" altLang="zh-CN"/>
          </a:p>
        </p:txBody>
      </p:sp>
      <p:pic>
        <p:nvPicPr>
          <p:cNvPr id="3" name="图片 2" descr="/private/var/folders/v_/7gz2m7ss6ts2_nw26wgzt08w0000gn/T/com.kingsoft.wpsoffice.mac/picturecompress_20230830172642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9910" y="1603375"/>
            <a:ext cx="9015730" cy="50012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WIZ </a:t>
            </a:r>
            <a:r>
              <a:rPr lang="en-US" altLang="zh-CN">
                <a:sym typeface="+mn-ea"/>
              </a:rPr>
              <a:t>inventory</a:t>
            </a:r>
            <a:endParaRPr lang="en-US" altLang="zh-CN"/>
          </a:p>
        </p:txBody>
      </p:sp>
      <p:pic>
        <p:nvPicPr>
          <p:cNvPr id="3" name="图片 2" descr="/private/var/folders/v_/7gz2m7ss6ts2_nw26wgzt08w0000gn/T/com.kingsoft.wpsoffice.mac/picturecompress_20230830172851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2980" y="1159510"/>
            <a:ext cx="7852410" cy="45383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75055" y="6186170"/>
            <a:ext cx="85267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all  of the cloud services : </a:t>
            </a:r>
            <a:r>
              <a:rPr lang="en-US" altLang="zh-CN"/>
              <a:t>like  saerver-less fucntions buckets VM   OS ,databases.</a:t>
            </a:r>
            <a:endParaRPr lang="en-US" altLang="zh-CN"/>
          </a:p>
          <a:p>
            <a:r>
              <a:rPr lang="en-US" altLang="zh-CN"/>
              <a:t> </a:t>
            </a:r>
            <a:endParaRPr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security graph </a:t>
            </a:r>
            <a:endParaRPr lang="zh-CN" altLang="en-US"/>
          </a:p>
        </p:txBody>
      </p:sp>
      <p:pic>
        <p:nvPicPr>
          <p:cNvPr id="4" name="内容占位符 3" descr="/private/var/folders/v_/7gz2m7ss6ts2_nw26wgzt08w0000gn/T/com.kingsoft.wpsoffice.mac/picturecompress_20230830173112/output_1.pngoutput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4295" y="1616710"/>
            <a:ext cx="5290185" cy="26758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90" y="5152390"/>
            <a:ext cx="4342130" cy="8280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535" y="1051560"/>
            <a:ext cx="3587115" cy="342646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525770" y="447802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传统的</a:t>
            </a:r>
            <a:r>
              <a:rPr lang="zh-CN" altLang="en-US"/>
              <a:t>扫描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5290" y="725170"/>
            <a:ext cx="2886710" cy="3066415"/>
          </a:xfrm>
          <a:prstGeom prst="rect">
            <a:avLst/>
          </a:prstGeom>
        </p:spPr>
      </p:pic>
      <p:pic>
        <p:nvPicPr>
          <p:cNvPr id="10" name="图片 9" descr="/private/var/folders/v_/7gz2m7ss6ts2_nw26wgzt08w0000gn/T/com.kingsoft.wpsoffice.mac/picturecompress_20230830173354/output_1.pngoutput_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5770" y="5047615"/>
            <a:ext cx="3996055" cy="15894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745230" y="806450"/>
            <a:ext cx="2767330" cy="29184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" y="679450"/>
            <a:ext cx="3300730" cy="36861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51630" y="505333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外部</a:t>
            </a:r>
            <a:r>
              <a:rPr lang="zh-CN" altLang="en-US"/>
              <a:t>扫描器</a:t>
            </a:r>
            <a:endParaRPr lang="zh-CN" altLang="en-US"/>
          </a:p>
        </p:txBody>
      </p:sp>
      <p:pic>
        <p:nvPicPr>
          <p:cNvPr id="8" name="图片 7" descr="/private/var/folders/v_/7gz2m7ss6ts2_nw26wgzt08w0000gn/T/com.kingsoft.wpsoffice.mac/picturecompress_20230831095238/output_1.pngoutput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725" y="890905"/>
            <a:ext cx="5024755" cy="283400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9197975" y="399732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基线合规</a:t>
            </a:r>
            <a:r>
              <a:rPr lang="zh-CN" altLang="en-US"/>
              <a:t>检测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control </a:t>
            </a:r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2490" y="1869440"/>
            <a:ext cx="3114040" cy="3119120"/>
          </a:xfrm>
          <a:prstGeom prst="rect">
            <a:avLst/>
          </a:prstGeom>
        </p:spPr>
      </p:pic>
      <p:pic>
        <p:nvPicPr>
          <p:cNvPr id="4" name="图片 3" descr="/private/var/folders/v_/7gz2m7ss6ts2_nw26wgzt08w0000gn/T/com.kingsoft.wpsoffice.mac/picturecompress_20230830181706/output_1.pngoutput_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815" y="1579245"/>
            <a:ext cx="6027420" cy="34093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761480" y="5793105"/>
            <a:ext cx="2532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内置的</a:t>
            </a:r>
            <a:r>
              <a:rPr lang="en-US" altLang="zh-CN"/>
              <a:t>control </a:t>
            </a:r>
            <a:r>
              <a:rPr lang="zh-CN" altLang="en-US"/>
              <a:t>开箱即用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案例</a:t>
            </a:r>
            <a:r>
              <a:rPr lang="en-US" altLang="zh-CN"/>
              <a:t> - </a:t>
            </a:r>
            <a:r>
              <a:rPr lang="zh-CN" altLang="en-US"/>
              <a:t>利用</a:t>
            </a:r>
            <a:r>
              <a:rPr lang="en-US" altLang="zh-CN"/>
              <a:t> security graph </a:t>
            </a:r>
            <a:r>
              <a:rPr lang="zh-CN" altLang="en-US"/>
              <a:t>发现重要</a:t>
            </a:r>
            <a:r>
              <a:rPr lang="zh-CN" altLang="en-US"/>
              <a:t>风险</a:t>
            </a:r>
            <a:endParaRPr lang="zh-CN" altLang="en-US"/>
          </a:p>
        </p:txBody>
      </p:sp>
      <p:pic>
        <p:nvPicPr>
          <p:cNvPr id="4" name="内容占位符 3" descr="/private/var/folders/v_/7gz2m7ss6ts2_nw26wgzt08w0000gn/T/com.kingsoft.wpsoffice.mac/picturecompress_20230830181905/output_1.pngoutput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74980" y="885190"/>
            <a:ext cx="5017135" cy="2746375"/>
          </a:xfrm>
          <a:prstGeom prst="rect">
            <a:avLst/>
          </a:prstGeom>
        </p:spPr>
      </p:pic>
      <p:pic>
        <p:nvPicPr>
          <p:cNvPr id="5" name="图片 4" descr="/private/var/folders/v_/7gz2m7ss6ts2_nw26wgzt08w0000gn/T/com.kingsoft.wpsoffice.mac/picturecompress_20230830181931/output_1.pngoutput_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300" y="885190"/>
            <a:ext cx="5306060" cy="30003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58190" y="3631565"/>
            <a:ext cx="445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 </a:t>
            </a:r>
            <a:r>
              <a:rPr lang="zh-CN" altLang="en-US"/>
              <a:t>脆弱且可访问的资产</a:t>
            </a:r>
            <a:r>
              <a:rPr lang="en-US" altLang="zh-CN"/>
              <a:t>  </a:t>
            </a:r>
            <a:r>
              <a:rPr lang="zh-CN" altLang="en-US"/>
              <a:t>存在未加密的</a:t>
            </a:r>
            <a:r>
              <a:rPr lang="en-US" altLang="zh-CN"/>
              <a:t> key</a:t>
            </a:r>
            <a:r>
              <a:rPr lang="zh-CN" altLang="en-US"/>
              <a:t>‘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" y="4004945"/>
            <a:ext cx="2523490" cy="2712085"/>
          </a:xfrm>
          <a:prstGeom prst="rect">
            <a:avLst/>
          </a:prstGeom>
        </p:spPr>
      </p:pic>
      <p:pic>
        <p:nvPicPr>
          <p:cNvPr id="8" name="图片 7" descr="/private/var/folders/v_/7gz2m7ss6ts2_nw26wgzt08w0000gn/T/com.kingsoft.wpsoffice.mac/picturecompress_20230830182108/output_1.pngoutput_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6245" y="3885565"/>
            <a:ext cx="4162425" cy="240919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809990" y="4119880"/>
            <a:ext cx="1097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横向</a:t>
            </a:r>
            <a:r>
              <a:rPr lang="zh-CN" altLang="en-US"/>
              <a:t>移动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9990" y="4588510"/>
            <a:ext cx="2969895" cy="17062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/private/var/folders/v_/7gz2m7ss6ts2_nw26wgzt08w0000gn/T/com.kingsoft.wpsoffice.mac/picturecompress_20230830182401/output_1.pngoutput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76960" y="1193165"/>
            <a:ext cx="5382260" cy="43516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07110" y="5759450"/>
            <a:ext cx="7675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分析真实需要的权限，并给出修改建议，不影响实际业务</a:t>
            </a:r>
            <a:r>
              <a:rPr lang="en-US" altLang="zh-CN"/>
              <a:t> </a:t>
            </a:r>
            <a:endParaRPr lang="en-US" altLang="zh-CN"/>
          </a:p>
          <a:p>
            <a:r>
              <a:rPr lang="en-US" altLang="zh-CN"/>
              <a:t>- </a:t>
            </a:r>
            <a:r>
              <a:rPr lang="zh-CN" altLang="en-US"/>
              <a:t>猜测是根据日志之类的行为？</a:t>
            </a:r>
            <a:r>
              <a:rPr lang="en-US" altLang="zh-CN"/>
              <a:t> </a:t>
            </a:r>
            <a:r>
              <a:rPr lang="zh-CN" altLang="en-US"/>
              <a:t>分析出没有使用过的权限</a:t>
            </a:r>
            <a:r>
              <a:rPr lang="en-US" altLang="zh-CN"/>
              <a:t> and cancel </a:t>
            </a:r>
            <a:r>
              <a:rPr lang="en-US" altLang="zh-CN"/>
              <a:t>them </a:t>
            </a:r>
            <a:endParaRPr lang="en-US" altLang="zh-C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action</a:t>
            </a:r>
            <a:endParaRPr lang="en-US" altLang="zh-CN"/>
          </a:p>
        </p:txBody>
      </p:sp>
      <p:pic>
        <p:nvPicPr>
          <p:cNvPr id="4" name="内容占位符 3" descr="/private/var/folders/v_/7gz2m7ss6ts2_nw26wgzt08w0000gn/T/com.kingsoft.wpsoffice.mac/picturecompress_20230830184006/output_1.pngoutput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25525" y="2372360"/>
            <a:ext cx="6709410" cy="43516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89965" y="1302385"/>
            <a:ext cx="2062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和三方联动</a:t>
            </a:r>
            <a:r>
              <a:rPr lang="en-US" altLang="zh-CN"/>
              <a:t>  </a:t>
            </a:r>
            <a:r>
              <a:rPr lang="en-US" altLang="zh-CN"/>
              <a:t>action</a:t>
            </a:r>
            <a:endParaRPr lang="en-US" altLang="zh-C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其他未详细介绍的</a:t>
            </a:r>
            <a:r>
              <a:rPr lang="en-US"/>
              <a:t>-</a:t>
            </a:r>
            <a:r>
              <a:rPr lang="en-US"/>
              <a:t>project</a:t>
            </a:r>
            <a:endParaRPr lang="en-US"/>
          </a:p>
        </p:txBody>
      </p:sp>
      <p:sp>
        <p:nvSpPr>
          <p:cNvPr id="11" name="内容占位符 10"/>
          <p:cNvSpPr/>
          <p:nvPr>
            <p:ph idx="1"/>
          </p:nvPr>
        </p:nvSpPr>
        <p:spPr/>
        <p:txBody>
          <a:bodyPr/>
          <a:p>
            <a:r>
              <a:rPr lang="en-US" altLang="zh-CN"/>
              <a:t>ci/cd</a:t>
            </a:r>
            <a:r>
              <a:rPr lang="zh-CN" altLang="en-US"/>
              <a:t>集成</a:t>
            </a:r>
            <a:r>
              <a:rPr lang="en-US" altLang="zh-CN"/>
              <a:t>-</a:t>
            </a:r>
            <a:r>
              <a:rPr lang="zh-CN" altLang="en-US"/>
              <a:t>在部署阶段</a:t>
            </a:r>
            <a:r>
              <a:rPr lang="en-US" altLang="zh-CN"/>
              <a:t> </a:t>
            </a:r>
            <a:r>
              <a:rPr lang="zh-CN" altLang="en-US"/>
              <a:t>对于不满足</a:t>
            </a:r>
            <a:r>
              <a:rPr lang="en-US" altLang="zh-CN"/>
              <a:t> </a:t>
            </a:r>
            <a:r>
              <a:rPr lang="zh-CN" altLang="en-US"/>
              <a:t>直接</a:t>
            </a:r>
            <a:r>
              <a:rPr lang="en-US" altLang="zh-CN"/>
              <a:t>fail</a:t>
            </a:r>
            <a:r>
              <a:rPr lang="zh-CN" altLang="en-US"/>
              <a:t>掉</a:t>
            </a:r>
            <a:endParaRPr lang="zh-CN" altLang="en-US"/>
          </a:p>
          <a:p>
            <a:r>
              <a:rPr lang="zh-CN" altLang="en-US"/>
              <a:t>安全团队和开发团队不同视图，建立两者的</a:t>
            </a:r>
            <a:r>
              <a:rPr lang="zh-CN" altLang="en-US"/>
              <a:t>联系</a:t>
            </a:r>
            <a:endParaRPr lang="zh-CN" altLang="en-US"/>
          </a:p>
          <a:p>
            <a:r>
              <a:rPr lang="zh-CN" altLang="en-US"/>
              <a:t>不同团队处理各自的</a:t>
            </a:r>
            <a:r>
              <a:rPr lang="en-US" altLang="zh-CN"/>
              <a:t>issue</a:t>
            </a:r>
            <a:r>
              <a:rPr lang="zh-CN" altLang="en-US"/>
              <a:t>，查看各自的安全</a:t>
            </a:r>
            <a:r>
              <a:rPr lang="zh-CN" altLang="en-US"/>
              <a:t>风险</a:t>
            </a:r>
            <a:endParaRPr lang="zh-CN" altLang="en-US"/>
          </a:p>
        </p:txBody>
      </p:sp>
      <p:pic>
        <p:nvPicPr>
          <p:cNvPr id="12" name="图片 11" descr="/private/var/folders/v_/7gz2m7ss6ts2_nw26wgzt08w0000gn/T/com.kingsoft.wpsoffice.mac/picturecompress_20230831095422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0265" y="4043680"/>
            <a:ext cx="3620770" cy="203581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其他未详细介绍的</a:t>
            </a:r>
            <a:r>
              <a:rPr lang="en-US" altLang="zh-CN"/>
              <a:t>-</a:t>
            </a:r>
            <a:r>
              <a:rPr lang="zh-CN" altLang="en-US"/>
              <a:t>容器相关</a:t>
            </a:r>
            <a:r>
              <a:rPr lang="zh-CN" altLang="en-US"/>
              <a:t>的</a:t>
            </a:r>
            <a:endParaRPr lang="zh-CN" altLang="en-US"/>
          </a:p>
        </p:txBody>
      </p:sp>
      <p:pic>
        <p:nvPicPr>
          <p:cNvPr id="4" name="内容占位符 3" descr="/private/var/folders/v_/7gz2m7ss6ts2_nw26wgzt08w0000gn/T/com.kingsoft.wpsoffice.mac/picturecompress_20230830183643/output_1.pngoutput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691755" y="1892935"/>
            <a:ext cx="4133850" cy="22517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53440" y="1336675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容器的</a:t>
            </a:r>
            <a:r>
              <a:rPr lang="zh-CN" altLang="en-US"/>
              <a:t>安全权限</a:t>
            </a:r>
            <a:endParaRPr lang="zh-CN" altLang="en-US"/>
          </a:p>
        </p:txBody>
      </p:sp>
      <p:pic>
        <p:nvPicPr>
          <p:cNvPr id="8" name="图片 7" descr="/private/var/folders/v_/7gz2m7ss6ts2_nw26wgzt08w0000gn/T/com.kingsoft.wpsoffice.mac/picturecompress_20230830183740/output_1.pngoutput_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11655"/>
            <a:ext cx="6460490" cy="323469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55270" y="5468620"/>
            <a:ext cx="4754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镜像分析，容器分析，宿主机分析，集群</a:t>
            </a:r>
            <a:r>
              <a:rPr lang="zh-CN" altLang="en-US"/>
              <a:t>分析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云安全态势管理 (CSPM) 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464310" y="1558290"/>
            <a:ext cx="1005268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云安全态势管理 (CSPM) 通过自动化可见性、不间断监视、威胁检测和修正工作流寻找各种云环境/基础结构中的</a:t>
            </a:r>
            <a:r>
              <a:rPr lang="zh-CN" altLang="en-US" b="1">
                <a:solidFill>
                  <a:srgbClr val="FF0000"/>
                </a:solidFill>
              </a:rPr>
              <a:t>配置错误</a:t>
            </a:r>
            <a:r>
              <a:rPr lang="zh-CN" altLang="en-US"/>
              <a:t>，从而识别和修正风险。</a:t>
            </a:r>
            <a:endParaRPr lang="zh-CN" altLang="en-US"/>
          </a:p>
          <a:p>
            <a:r>
              <a:rPr lang="zh-CN" altLang="en-US"/>
              <a:t>这些云环境/基础结构包括： 基础结构即服务 (IaaS)、软件即服务 (Saas)、平台即服务 (PaaS)。</a:t>
            </a:r>
            <a:endParaRPr lang="zh-CN" altLang="en-US"/>
          </a:p>
          <a:p>
            <a:r>
              <a:rPr lang="zh-CN" altLang="en-US"/>
              <a:t>风险可视化和评估只是 CSPM 功能中的两个小部分。</a:t>
            </a:r>
            <a:endParaRPr lang="zh-CN" altLang="en-US"/>
          </a:p>
          <a:p>
            <a:r>
              <a:rPr lang="zh-CN" altLang="en-US"/>
              <a:t>CSPM 工具还执行事件响应、修正建议、合规性监视以及对混合和多云环境/基础结构的集成。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WIZ 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1180465" y="1363345"/>
            <a:ext cx="9269730" cy="2584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connector </a:t>
            </a:r>
            <a:r>
              <a:rPr lang="zh-CN" altLang="en-US">
                <a:sym typeface="+mn-ea"/>
              </a:rPr>
              <a:t>信息收集模块</a:t>
            </a:r>
            <a:endParaRPr lang="en-US" altLang="zh-CN">
              <a:sym typeface="+mn-ea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all  of the cloud services : like  saerver-less fucntions buckets VM   OS ,databases.</a:t>
            </a:r>
            <a:endParaRPr lang="en-US" altLang="zh-CN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configutation layer   =&gt;  disk layer =&gt;  workload layer</a:t>
            </a:r>
            <a:endParaRPr lang="en-US" altLang="zh-CN">
              <a:sym typeface="+mn-ea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altLang="zh-CN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security graph  </a:t>
            </a:r>
            <a:r>
              <a:rPr lang="zh-CN" altLang="en-US">
                <a:sym typeface="+mn-ea"/>
              </a:rPr>
              <a:t>可视化查询界面</a:t>
            </a:r>
            <a:endParaRPr lang="en-US" altLang="zh-CN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control  </a:t>
            </a:r>
            <a:r>
              <a:rPr lang="zh-CN" altLang="en-US">
                <a:sym typeface="+mn-ea"/>
              </a:rPr>
              <a:t>合规策略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一系列规则</a:t>
            </a:r>
            <a:r>
              <a:rPr lang="en-US" altLang="zh-CN">
                <a:sym typeface="+mn-ea"/>
              </a:rPr>
              <a:t> rules</a:t>
            </a:r>
            <a:endParaRPr lang="zh-CN" altLang="en-US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action   </a:t>
            </a:r>
            <a:r>
              <a:rPr lang="zh-CN" altLang="en-US">
                <a:sym typeface="+mn-ea"/>
              </a:rPr>
              <a:t>触发动作，可以和第三方联动</a:t>
            </a:r>
            <a:r>
              <a:rPr lang="en-US" altLang="zh-CN">
                <a:sym typeface="+mn-ea"/>
              </a:rPr>
              <a:t>  </a:t>
            </a:r>
            <a:endParaRPr lang="en-US" altLang="zh-CN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issue   </a:t>
            </a:r>
            <a:r>
              <a:rPr lang="zh-CN" altLang="en-US">
                <a:sym typeface="+mn-ea"/>
              </a:rPr>
              <a:t>创建</a:t>
            </a:r>
            <a:r>
              <a:rPr lang="en-US" altLang="zh-CN">
                <a:sym typeface="+mn-ea"/>
              </a:rPr>
              <a:t>issue</a:t>
            </a:r>
            <a:r>
              <a:rPr lang="zh-CN" altLang="en-US">
                <a:sym typeface="+mn-ea"/>
              </a:rPr>
              <a:t>，实现闭环管理</a:t>
            </a:r>
            <a:endParaRPr lang="en-US" altLang="zh-CN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projects  </a:t>
            </a:r>
            <a:r>
              <a:rPr lang="zh-CN" altLang="en-US">
                <a:sym typeface="+mn-ea"/>
              </a:rPr>
              <a:t>开发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安全不同视图，责任到开发，打通</a:t>
            </a:r>
            <a:r>
              <a:rPr lang="en-US" altLang="zh-CN">
                <a:sym typeface="+mn-ea"/>
              </a:rPr>
              <a:t>DevOps</a:t>
            </a:r>
            <a:r>
              <a:rPr lang="zh-CN" altLang="en-US">
                <a:sym typeface="+mn-ea"/>
              </a:rPr>
              <a:t>流程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8213" y="365126"/>
            <a:ext cx="10051942" cy="828244"/>
          </a:xfrm>
        </p:spPr>
        <p:txBody>
          <a:bodyPr>
            <a:normAutofit/>
          </a:bodyPr>
          <a:p>
            <a:r>
              <a:rPr lang="en-US" altLang="zh-CN"/>
              <a:t>WIZ connector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1348105" y="1695450"/>
            <a:ext cx="109397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configutation layer   =&gt;  disk layer =&gt;  workload layer </a:t>
            </a:r>
            <a:endParaRPr lang="en-US" altLang="zh-CN"/>
          </a:p>
          <a:p>
            <a:pPr algn="l"/>
            <a:r>
              <a:rPr lang="en-US" altLang="zh-CN"/>
              <a:t>server-less scan </a:t>
            </a:r>
            <a:endParaRPr lang="en-US" altLang="zh-CN"/>
          </a:p>
          <a:p>
            <a:pPr algn="l"/>
            <a:r>
              <a:rPr lang="en-US" altLang="zh-CN"/>
              <a:t>image scan</a:t>
            </a:r>
            <a:endParaRPr lang="en-US" altLang="zh-CN"/>
          </a:p>
          <a:p>
            <a:pPr algn="l"/>
            <a:r>
              <a:rPr lang="en-US" altLang="zh-CN"/>
              <a:t>snapshot scanning   == </a:t>
            </a:r>
            <a:r>
              <a:rPr lang="en-US" altLang="zh-CN">
                <a:solidFill>
                  <a:srgbClr val="FF0000"/>
                </a:solidFill>
              </a:rPr>
              <a:t>analyse  snapshot</a:t>
            </a:r>
            <a:r>
              <a:rPr lang="zh-CN" altLang="en-US">
                <a:solidFill>
                  <a:srgbClr val="FF0000"/>
                </a:solidFill>
              </a:rPr>
              <a:t>？</a:t>
            </a:r>
            <a:r>
              <a:rPr lang="en-US" altLang="zh-CN"/>
              <a:t>	 of the disk  without install agents  analyze the workload layer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507490" y="2980055"/>
            <a:ext cx="3167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如何实现这个</a:t>
            </a:r>
            <a:r>
              <a:rPr lang="en-US" altLang="zh-CN">
                <a:solidFill>
                  <a:srgbClr val="FF0000"/>
                </a:solidFill>
              </a:rPr>
              <a:t>snapshot</a:t>
            </a:r>
            <a:r>
              <a:rPr lang="zh-CN" altLang="en-US">
                <a:solidFill>
                  <a:srgbClr val="FF0000"/>
                </a:solidFill>
              </a:rPr>
              <a:t>的分析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33500" y="3876040"/>
            <a:ext cx="9136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rgbClr val="FF0000"/>
                </a:solidFill>
                <a:sym typeface="+mn-ea"/>
              </a:rPr>
              <a:t>security graph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：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如何分析公有云环境网络链路的可达性，从而识别出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attack path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的可达性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Prisma </a:t>
            </a:r>
            <a:r>
              <a:rPr lang="en-US" altLang="zh-CN"/>
              <a:t>cloud</a:t>
            </a:r>
            <a:endParaRPr lang="en-US" altLang="zh-CN"/>
          </a:p>
        </p:txBody>
      </p:sp>
      <p:pic>
        <p:nvPicPr>
          <p:cNvPr id="4" name="内容占位符 3" descr="/private/var/folders/v_/7gz2m7ss6ts2_nw26wgzt08w0000gn/T/com.kingsoft.wpsoffice.mac/picturecompress_20230831101308/output_1.pngoutput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25525" y="2065020"/>
            <a:ext cx="8157210" cy="43516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02690" y="153035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Assets</a:t>
            </a:r>
            <a:endParaRPr lang="en-US" altLang="zh-C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/private/var/folders/v_/7gz2m7ss6ts2_nw26wgzt08w0000gn/T/com.kingsoft.wpsoffice.mac/picturecompress_20230831101508/output_1.pngoutput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14575" y="1825625"/>
            <a:ext cx="802576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/private/var/folders/v_/7gz2m7ss6ts2_nw26wgzt08w0000gn/T/com.kingsoft.wpsoffice.mac/picturecompress_20230831104936/output_1.pngoutput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5255" y="2185670"/>
            <a:ext cx="5039360" cy="30073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435100" y="142430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合规</a:t>
            </a:r>
            <a:r>
              <a:rPr lang="zh-CN" altLang="en-US"/>
              <a:t>检测</a:t>
            </a:r>
            <a:endParaRPr lang="zh-CN" altLang="en-US"/>
          </a:p>
        </p:txBody>
      </p:sp>
      <p:pic>
        <p:nvPicPr>
          <p:cNvPr id="6" name="图片 5" descr="/private/var/folders/v_/7gz2m7ss6ts2_nw26wgzt08w0000gn/T/com.kingsoft.wpsoffice.mac/picturecompress_20230831105029/output_1.pngoutput_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615" y="2185670"/>
            <a:ext cx="5863590" cy="30607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alert</a:t>
            </a:r>
            <a:endParaRPr lang="en-US" altLang="zh-CN"/>
          </a:p>
        </p:txBody>
      </p:sp>
      <p:pic>
        <p:nvPicPr>
          <p:cNvPr id="4" name="内容占位符 3" descr="/private/var/folders/v_/7gz2m7ss6ts2_nw26wgzt08w0000gn/T/com.kingsoft.wpsoffice.mac/picturecompress_20230831105254/output_1.pngoutput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91515" y="2052955"/>
            <a:ext cx="6228080" cy="315595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investigate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/private/var/folders/v_/7gz2m7ss6ts2_nw26wgzt08w0000gn/T/com.kingsoft.wpsoffice.mac/picturecompress_20230831105722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5360" y="1633855"/>
            <a:ext cx="9354820" cy="442658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默安科技-宵明-云安全态势管理平台（CSPM）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5380" y="1193165"/>
            <a:ext cx="10643235" cy="529145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52245" y="1193165"/>
            <a:ext cx="65487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84985" y="1567815"/>
            <a:ext cx="62953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CSPM平台功能</a:t>
            </a:r>
            <a:endParaRPr lang="zh-CN" altLang="en-US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50265" y="1511935"/>
            <a:ext cx="10180955" cy="2968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lnSpc>
                <a:spcPct val="130000"/>
              </a:lnSpc>
              <a:buAutoNum type="arabicPeriod"/>
            </a:pPr>
            <a:r>
              <a:rPr lang="zh-CN" altLang="en-US" b="1"/>
              <a:t>资产的可见性</a:t>
            </a:r>
            <a:r>
              <a:rPr lang="zh-CN" altLang="en-US"/>
              <a:t>：利用云API 自动发现（无代理</a:t>
            </a:r>
            <a:r>
              <a:rPr lang="zh-CN" altLang="en-US"/>
              <a:t>模式），识别资产，持续更新，实现多平台的资产管理，不</a:t>
            </a:r>
            <a:r>
              <a:rPr lang="zh-CN" altLang="en-US"/>
              <a:t>同平台的资产的抽象统一</a:t>
            </a:r>
            <a:endParaRPr lang="zh-CN" altLang="en-US"/>
          </a:p>
          <a:p>
            <a:pPr marL="342900" indent="-342900" algn="l">
              <a:lnSpc>
                <a:spcPct val="130000"/>
              </a:lnSpc>
              <a:buAutoNum type="arabicPeriod"/>
            </a:pPr>
            <a:r>
              <a:rPr lang="zh-CN" altLang="en-US" b="1"/>
              <a:t>数据发现</a:t>
            </a:r>
            <a:r>
              <a:rPr lang="zh-CN" altLang="en-US"/>
              <a:t>：多种服务的数据服务发现识别， 数据的暴露情况，分类分级，敏感性是否存在敏感数据，对数据使用的审计</a:t>
            </a:r>
            <a:endParaRPr lang="zh-CN" altLang="en-US"/>
          </a:p>
          <a:p>
            <a:pPr marL="342900" indent="-342900" algn="l">
              <a:lnSpc>
                <a:spcPct val="130000"/>
              </a:lnSpc>
              <a:buAutoNum type="arabicPeriod"/>
            </a:pPr>
            <a:r>
              <a:rPr lang="zh-CN" altLang="en-US" b="1"/>
              <a:t>云上的合规性</a:t>
            </a:r>
            <a:r>
              <a:rPr lang="zh-CN" altLang="en-US"/>
              <a:t>：等保，个人信息保护法，CIS，GDPR等国内外的法规等，发现配置是否合规，检测错误配置</a:t>
            </a:r>
            <a:endParaRPr lang="zh-CN" altLang="en-US"/>
          </a:p>
          <a:p>
            <a:pPr marL="342900" indent="-342900" algn="l">
              <a:lnSpc>
                <a:spcPct val="130000"/>
              </a:lnSpc>
              <a:buAutoNum type="arabicPeriod"/>
            </a:pPr>
            <a:r>
              <a:rPr lang="zh-CN" altLang="en-US" b="1"/>
              <a:t>用户身份权限管理</a:t>
            </a:r>
            <a:r>
              <a:rPr lang="zh-CN" altLang="en-US"/>
              <a:t>：权限，角色，用户，资产之间的关联管理，识别是否存在高权限风险</a:t>
            </a:r>
            <a:endParaRPr lang="zh-CN" altLang="en-US"/>
          </a:p>
          <a:p>
            <a:pPr marL="342900" indent="-342900" algn="l">
              <a:lnSpc>
                <a:spcPct val="130000"/>
              </a:lnSpc>
              <a:buAutoNum type="arabicPeriod"/>
            </a:pPr>
            <a:r>
              <a:rPr lang="zh-CN" altLang="en-US" b="1"/>
              <a:t>入侵风险</a:t>
            </a:r>
            <a:r>
              <a:rPr lang="zh-CN" altLang="en-US"/>
              <a:t>：</a:t>
            </a:r>
            <a:r>
              <a:rPr lang="zh-CN" altLang="en-US">
                <a:solidFill>
                  <a:srgbClr val="FF0000"/>
                </a:solidFill>
              </a:rPr>
              <a:t>错误配置</a:t>
            </a:r>
            <a:r>
              <a:rPr lang="zh-CN" altLang="en-US"/>
              <a:t>，</a:t>
            </a:r>
            <a:r>
              <a:rPr lang="zh-CN" altLang="en-US">
                <a:solidFill>
                  <a:srgbClr val="FF0000"/>
                </a:solidFill>
              </a:rPr>
              <a:t>攻击路径（结合实际风险，降低误报及低价值风险）</a:t>
            </a:r>
            <a:r>
              <a:rPr lang="zh-CN" altLang="en-US"/>
              <a:t>，日志审计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50265" y="4799330"/>
            <a:ext cx="6812280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合规性验证机资产发现</a:t>
            </a:r>
            <a:r>
              <a:rPr lang="en-US" altLang="zh-CN"/>
              <a:t> </a:t>
            </a:r>
            <a:r>
              <a:rPr lang="zh-CN" altLang="en-US"/>
              <a:t>：</a:t>
            </a:r>
            <a:r>
              <a:rPr lang="en-US" altLang="zh-CN"/>
              <a:t> </a:t>
            </a:r>
            <a:r>
              <a:rPr lang="zh-CN" altLang="en-US"/>
              <a:t>实现一个验证可以行</a:t>
            </a:r>
            <a:r>
              <a:rPr lang="zh-CN" altLang="en-US"/>
              <a:t>即可。</a:t>
            </a:r>
            <a:endParaRPr lang="zh-CN" altLang="en-US"/>
          </a:p>
          <a:p>
            <a:r>
              <a:rPr lang="zh-CN" altLang="en-US"/>
              <a:t>云网络的可达性</a:t>
            </a:r>
            <a:r>
              <a:rPr lang="zh-CN" altLang="en-US"/>
              <a:t>调研</a:t>
            </a:r>
            <a:endParaRPr lang="zh-CN" altLang="en-US"/>
          </a:p>
          <a:p>
            <a:r>
              <a:rPr lang="zh-CN" altLang="en-US"/>
              <a:t>利用</a:t>
            </a:r>
            <a:r>
              <a:rPr lang="en-US" altLang="zh-CN"/>
              <a:t>key</a:t>
            </a:r>
            <a:r>
              <a:rPr lang="zh-CN" altLang="en-US"/>
              <a:t>获取云快照实现漏洞</a:t>
            </a:r>
            <a:r>
              <a:rPr lang="zh-CN" altLang="en-US"/>
              <a:t>扫描</a:t>
            </a:r>
            <a:endParaRPr lang="zh-CN" altLang="en-US"/>
          </a:p>
          <a:p>
            <a:r>
              <a:rPr lang="zh-CN" altLang="en-US"/>
              <a:t>怎么识别每个资产需要用的权限，是否权限过大，分配不合理</a:t>
            </a:r>
            <a:r>
              <a:rPr lang="zh-CN" altLang="en-US"/>
              <a:t>场景</a:t>
            </a:r>
            <a:endParaRPr lang="zh-CN" altLang="en-US"/>
          </a:p>
          <a:p>
            <a:r>
              <a:rPr lang="zh-CN" altLang="en-US"/>
              <a:t>梳理资产高危的配置，错误</a:t>
            </a:r>
            <a:r>
              <a:rPr lang="zh-CN" altLang="en-US"/>
              <a:t>配置。</a:t>
            </a:r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63980" y="1545590"/>
            <a:ext cx="716724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腾讯云</a:t>
            </a:r>
            <a:r>
              <a:rPr lang="en-US" altLang="zh-CN"/>
              <a:t> </a:t>
            </a:r>
            <a:r>
              <a:rPr lang="zh-CN" altLang="en-US"/>
              <a:t>网络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460500" y="1282700"/>
            <a:ext cx="3192145" cy="16027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p>
            <a:pPr algn="ctr"/>
            <a:r>
              <a:rPr lang="zh-CN" altLang="en-US"/>
              <a:t>云</a:t>
            </a:r>
            <a:r>
              <a:rPr lang="zh-CN" altLang="en-US"/>
              <a:t>服务器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677795" y="1616710"/>
            <a:ext cx="1868805" cy="11633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/>
              <a:t>弹性</a:t>
            </a:r>
            <a:r>
              <a:rPr lang="zh-CN" altLang="en-US"/>
              <a:t>网卡</a:t>
            </a:r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864485" y="2015490"/>
            <a:ext cx="737870" cy="6648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私有</a:t>
            </a:r>
            <a:r>
              <a:rPr lang="zh-CN" altLang="en-US"/>
              <a:t>网络</a:t>
            </a:r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716020" y="2015490"/>
            <a:ext cx="737870" cy="6648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私有</a:t>
            </a:r>
            <a:r>
              <a:rPr lang="zh-CN" altLang="en-US"/>
              <a:t>网络</a:t>
            </a: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620635" y="872490"/>
            <a:ext cx="1562735" cy="744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NAT</a:t>
            </a:r>
            <a:r>
              <a:rPr lang="zh-CN" altLang="en-US"/>
              <a:t>网关</a:t>
            </a:r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9963785" y="2229485"/>
            <a:ext cx="1562735" cy="74422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ym typeface="+mn-ea"/>
              </a:rPr>
              <a:t>普通</a:t>
            </a:r>
            <a:r>
              <a:rPr lang="zh-CN" altLang="en-US"/>
              <a:t>公网</a:t>
            </a:r>
            <a:r>
              <a:rPr lang="en-US" altLang="zh-CN"/>
              <a:t>IP/</a:t>
            </a:r>
            <a:endParaRPr lang="en-US" altLang="zh-CN"/>
          </a:p>
          <a:p>
            <a:pPr algn="ctr"/>
            <a:r>
              <a:rPr lang="zh-CN" altLang="en-US"/>
              <a:t>弹性公网</a:t>
            </a:r>
            <a:r>
              <a:rPr lang="en-US" altLang="zh-CN"/>
              <a:t>IP</a:t>
            </a:r>
            <a:endParaRPr lang="en-US" altLang="zh-CN"/>
          </a:p>
        </p:txBody>
      </p:sp>
      <p:cxnSp>
        <p:nvCxnSpPr>
          <p:cNvPr id="14" name="直接箭头连接符 13"/>
          <p:cNvCxnSpPr>
            <a:stCxn id="11" idx="3"/>
            <a:endCxn id="12" idx="1"/>
          </p:cNvCxnSpPr>
          <p:nvPr/>
        </p:nvCxnSpPr>
        <p:spPr>
          <a:xfrm>
            <a:off x="9183370" y="1244600"/>
            <a:ext cx="780415" cy="135699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10014585" y="4446905"/>
            <a:ext cx="1562735" cy="744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Internet</a:t>
            </a:r>
            <a:endParaRPr lang="en-US" altLang="zh-CN"/>
          </a:p>
        </p:txBody>
      </p:sp>
      <p:cxnSp>
        <p:nvCxnSpPr>
          <p:cNvPr id="16" name="直接箭头连接符 15"/>
          <p:cNvCxnSpPr>
            <a:stCxn id="12" idx="2"/>
            <a:endCxn id="15" idx="0"/>
          </p:cNvCxnSpPr>
          <p:nvPr/>
        </p:nvCxnSpPr>
        <p:spPr>
          <a:xfrm>
            <a:off x="10745470" y="2973705"/>
            <a:ext cx="50800" cy="14732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460500" y="3093085"/>
            <a:ext cx="3192145" cy="16027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p>
            <a:pPr algn="ctr"/>
            <a:r>
              <a:rPr lang="zh-CN" altLang="en-US"/>
              <a:t>云</a:t>
            </a:r>
            <a:r>
              <a:rPr lang="zh-CN" altLang="en-US"/>
              <a:t>服务器</a:t>
            </a:r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2677795" y="3432175"/>
            <a:ext cx="1868805" cy="11633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/>
              <a:t>弹性</a:t>
            </a:r>
            <a:r>
              <a:rPr lang="zh-CN" altLang="en-US"/>
              <a:t>网卡</a:t>
            </a:r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2864485" y="3830955"/>
            <a:ext cx="737870" cy="6648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私有</a:t>
            </a:r>
            <a:r>
              <a:rPr lang="zh-CN" altLang="en-US"/>
              <a:t>网络</a:t>
            </a:r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3716020" y="3830955"/>
            <a:ext cx="737870" cy="6648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私有</a:t>
            </a:r>
            <a:r>
              <a:rPr lang="zh-CN" altLang="en-US"/>
              <a:t>网络</a:t>
            </a:r>
            <a:endParaRPr lang="zh-CN" altLang="en-US"/>
          </a:p>
        </p:txBody>
      </p:sp>
      <p:cxnSp>
        <p:nvCxnSpPr>
          <p:cNvPr id="23" name="直接箭头连接符 22"/>
          <p:cNvCxnSpPr>
            <a:stCxn id="12" idx="1"/>
            <a:endCxn id="18" idx="3"/>
          </p:cNvCxnSpPr>
          <p:nvPr/>
        </p:nvCxnSpPr>
        <p:spPr>
          <a:xfrm flipH="1">
            <a:off x="4652645" y="2601595"/>
            <a:ext cx="5311140" cy="12928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6551930" y="3769995"/>
            <a:ext cx="1562735" cy="744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负载</a:t>
            </a:r>
            <a:r>
              <a:rPr lang="zh-CN" altLang="en-US"/>
              <a:t>均衡</a:t>
            </a:r>
            <a:endParaRPr lang="zh-CN" altLang="en-US"/>
          </a:p>
        </p:txBody>
      </p:sp>
      <p:cxnSp>
        <p:nvCxnSpPr>
          <p:cNvPr id="26" name="直接箭头连接符 25"/>
          <p:cNvCxnSpPr>
            <a:stCxn id="15" idx="1"/>
            <a:endCxn id="24" idx="3"/>
          </p:cNvCxnSpPr>
          <p:nvPr/>
        </p:nvCxnSpPr>
        <p:spPr>
          <a:xfrm flipH="1" flipV="1">
            <a:off x="8114665" y="4142105"/>
            <a:ext cx="1899920" cy="67691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24" idx="1"/>
          </p:cNvCxnSpPr>
          <p:nvPr/>
        </p:nvCxnSpPr>
        <p:spPr>
          <a:xfrm flipH="1" flipV="1">
            <a:off x="4665980" y="3884295"/>
            <a:ext cx="1885950" cy="25781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 flipH="1" flipV="1">
            <a:off x="4758690" y="1791970"/>
            <a:ext cx="1793240" cy="235013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5422900" y="872490"/>
            <a:ext cx="1562735" cy="744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路由表</a:t>
            </a:r>
            <a:endParaRPr lang="zh-CN" altLang="en-US"/>
          </a:p>
        </p:txBody>
      </p:sp>
      <p:cxnSp>
        <p:nvCxnSpPr>
          <p:cNvPr id="32" name="直接箭头连接符 31"/>
          <p:cNvCxnSpPr>
            <a:stCxn id="11" idx="1"/>
            <a:endCxn id="31" idx="3"/>
          </p:cNvCxnSpPr>
          <p:nvPr/>
        </p:nvCxnSpPr>
        <p:spPr>
          <a:xfrm flipH="1">
            <a:off x="6985635" y="1244600"/>
            <a:ext cx="6350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31" idx="1"/>
          </p:cNvCxnSpPr>
          <p:nvPr/>
        </p:nvCxnSpPr>
        <p:spPr>
          <a:xfrm flipH="1">
            <a:off x="4663440" y="1244600"/>
            <a:ext cx="759460" cy="83058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5539740" y="2035810"/>
            <a:ext cx="1562735" cy="744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路由表</a:t>
            </a:r>
            <a:endParaRPr lang="zh-CN" altLang="en-US"/>
          </a:p>
        </p:txBody>
      </p:sp>
      <p:cxnSp>
        <p:nvCxnSpPr>
          <p:cNvPr id="35" name="直接箭头连接符 34"/>
          <p:cNvCxnSpPr>
            <a:stCxn id="11" idx="1"/>
            <a:endCxn id="34" idx="3"/>
          </p:cNvCxnSpPr>
          <p:nvPr/>
        </p:nvCxnSpPr>
        <p:spPr>
          <a:xfrm flipH="1">
            <a:off x="7102475" y="1244600"/>
            <a:ext cx="518160" cy="116332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34" idx="1"/>
            <a:endCxn id="18" idx="3"/>
          </p:cNvCxnSpPr>
          <p:nvPr/>
        </p:nvCxnSpPr>
        <p:spPr>
          <a:xfrm flipH="1">
            <a:off x="4652645" y="2407920"/>
            <a:ext cx="887095" cy="148653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808990" y="641985"/>
            <a:ext cx="4282440" cy="4177030"/>
          </a:xfrm>
          <a:prstGeom prst="rect">
            <a:avLst/>
          </a:prstGeom>
          <a:noFill/>
          <a:ln w="28575" cmpd="dbl">
            <a:solidFill>
              <a:schemeClr val="accent1">
                <a:shade val="50000"/>
              </a:schemeClr>
            </a:solidFill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4823460" y="5323840"/>
            <a:ext cx="3192145" cy="16027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p>
            <a:pPr algn="ctr"/>
            <a:r>
              <a:rPr lang="zh-CN" altLang="en-US"/>
              <a:t>云</a:t>
            </a:r>
            <a:r>
              <a:rPr lang="zh-CN" altLang="en-US"/>
              <a:t>服务器</a:t>
            </a:r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6040755" y="5662930"/>
            <a:ext cx="1868805" cy="11633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/>
              <a:t>弹性</a:t>
            </a:r>
            <a:r>
              <a:rPr lang="zh-CN" altLang="en-US"/>
              <a:t>网卡</a:t>
            </a:r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6227445" y="6061710"/>
            <a:ext cx="737870" cy="6648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私有</a:t>
            </a:r>
            <a:r>
              <a:rPr lang="zh-CN" altLang="en-US"/>
              <a:t>网络</a:t>
            </a:r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7078980" y="6061710"/>
            <a:ext cx="737870" cy="6648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私有</a:t>
            </a:r>
            <a:r>
              <a:rPr lang="zh-CN" altLang="en-US"/>
              <a:t>网络</a:t>
            </a:r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4546600" y="4904105"/>
            <a:ext cx="4213860" cy="2156460"/>
          </a:xfrm>
          <a:prstGeom prst="rect">
            <a:avLst/>
          </a:prstGeom>
          <a:noFill/>
          <a:ln w="28575" cmpd="dbl">
            <a:solidFill>
              <a:schemeClr val="accent1">
                <a:shade val="50000"/>
              </a:schemeClr>
            </a:solidFill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文本框 42"/>
          <p:cNvSpPr txBox="1"/>
          <p:nvPr/>
        </p:nvSpPr>
        <p:spPr>
          <a:xfrm>
            <a:off x="4770120" y="4955540"/>
            <a:ext cx="652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VPC</a:t>
            </a:r>
            <a:endParaRPr lang="en-US" altLang="zh-CN"/>
          </a:p>
        </p:txBody>
      </p:sp>
      <p:sp>
        <p:nvSpPr>
          <p:cNvPr id="44" name="文本框 43"/>
          <p:cNvSpPr txBox="1"/>
          <p:nvPr/>
        </p:nvSpPr>
        <p:spPr>
          <a:xfrm>
            <a:off x="808990" y="824865"/>
            <a:ext cx="652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VPC</a:t>
            </a:r>
            <a:endParaRPr lang="en-US" altLang="zh-CN"/>
          </a:p>
        </p:txBody>
      </p:sp>
      <p:sp>
        <p:nvSpPr>
          <p:cNvPr id="45" name="左右箭头 44"/>
          <p:cNvSpPr/>
          <p:nvPr/>
        </p:nvSpPr>
        <p:spPr>
          <a:xfrm rot="2100000">
            <a:off x="2873375" y="5376545"/>
            <a:ext cx="1744980" cy="30162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1867535" y="5173980"/>
            <a:ext cx="1219200" cy="4191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对等</a:t>
            </a:r>
            <a:r>
              <a:rPr lang="zh-CN" altLang="en-US"/>
              <a:t>连接</a:t>
            </a:r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1867535" y="5732145"/>
            <a:ext cx="1219200" cy="4191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私有连接</a:t>
            </a:r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1867535" y="6290310"/>
            <a:ext cx="1219200" cy="4191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云</a:t>
            </a:r>
            <a:r>
              <a:rPr lang="zh-CN" altLang="en-US"/>
              <a:t>联网</a:t>
            </a:r>
            <a:endParaRPr lang="zh-CN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CSPM平台功能</a:t>
            </a:r>
            <a:endParaRPr lang="zh-CN" altLang="en-US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41680" y="988695"/>
            <a:ext cx="10121900" cy="4431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 b="1">
                <a:solidFill>
                  <a:srgbClr val="FF0000"/>
                </a:solidFill>
              </a:rPr>
              <a:t>相较于云服务提供商，第三方CSPM厂商如何脱颖而出？</a:t>
            </a:r>
            <a:endParaRPr lang="zh-CN" altLang="en-US" sz="1600" b="1">
              <a:solidFill>
                <a:srgbClr val="FF0000"/>
              </a:solidFill>
            </a:endParaRPr>
          </a:p>
          <a:p>
            <a:endParaRPr lang="zh-CN" altLang="en-US" sz="1400"/>
          </a:p>
          <a:p>
            <a:r>
              <a:rPr lang="zh-CN" altLang="en-US" sz="1400"/>
              <a:t>适用云环境：在数量/类别/兼容性上取胜，除三大云服务提供商之外，触达自建容器等云环境，从而占据市场空隙。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Microsoft Defender for Cloud适用于AWS, Azure, GCP, 混合云，但G2许多用户评价其与AWS, GCP的兼容性需要提升。阿里云云安全中心同样主要面向阿里云用户，也可安装Agent插件，对其他厂商提供的云服务器（如AWS、腾讯云、青云、UCloud等）提供安全防护。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默安科技的CSPM类产品适用的云环境更多，如阿里云、腾讯云、华为云、AWS、Azure、天翼云、移动云等。小佑科技当前则专注于容器的安全态势管理。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用户体验：指可视化程度、界面设计、是否容易上手等方面，从企业或组织的具体操作人员的角度设计产品，获得客户粘性和口碑。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G2部分用户反映，Microsoft Defender for Cloud ①员工需接受一定的培训才能顺利使用产品；②初始配置过程较复杂；③UI不够用户友好，时常难以找到需要的功能；④不提供企业安全部或IT部所需CSPM报告。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G2许多用户评价WIZ：①任何团队成员均可轻松上手；②UI简洁易用；③整合警报的上下文信息到图表中，可视化程度高；④客户支持积极，根据用户意见改善产品；⑤但部分也提到了报告可选形式较少、Security Graph功能学习成本较高等问题。</a:t>
            </a:r>
            <a:endParaRPr lang="zh-CN" altLang="en-US" sz="1400"/>
          </a:p>
          <a:p>
            <a:endParaRPr lang="zh-CN" altLang="en-US"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CSPM平台功能</a:t>
            </a:r>
            <a:endParaRPr lang="zh-CN" altLang="en-US">
              <a:sym typeface="+mn-ea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1563688" y="1937893"/>
          <a:ext cx="4512945" cy="453263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724660"/>
                <a:gridCol w="1443990"/>
                <a:gridCol w="1344295"/>
              </a:tblGrid>
              <a:tr h="2139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特征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现代CSPM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旧版 CSPM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46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合规标准和自定义框架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39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近实时配置评估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46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无代理云工作负载扫描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不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39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情境云风险评估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不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46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离线工作负载扫描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不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39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无代理和上下文漏洞检测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否 - 需要代理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3733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无代理和上下文安全使用秘密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否 - 需要代理且无法识别横向移动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3727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无代理和上下文恶意软件检测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否 - 需要在工作负载上安装代理并手动关联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46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数据安全态势管理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不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39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Kubernetes 安全态势管理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不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46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有效的网络分析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不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39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攻击路径分析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不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46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有效的身份分析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不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39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多跳横向移动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不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46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CI/CD 扫描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不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  <a:tr h="2139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全面的 RBAC 支持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是的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000"/>
                        <a:t>不</a:t>
                      </a:r>
                      <a:endParaRPr lang="zh-CN" altLang="en-US" sz="1000"/>
                    </a:p>
                  </a:txBody>
                  <a:tcPr marL="12700" marR="12700" marT="12700" vert="horz" anchor="t" anchorCtr="0"/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384935" y="1406525"/>
            <a:ext cx="6024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rgbClr val="172B4D"/>
                </a:solidFill>
                <a:latin typeface="Arial" panose="020B0604020202020204" pitchFamily="34" charset="0"/>
                <a:ea typeface="宋体" pitchFamily="2" charset="-122"/>
                <a:sym typeface="+mn-ea"/>
              </a:rPr>
              <a:t>WIZ </a:t>
            </a:r>
            <a:r>
              <a:rPr lang="zh-CN" altLang="en-US">
                <a:solidFill>
                  <a:srgbClr val="172B4D"/>
                </a:solidFill>
                <a:latin typeface="Arial" panose="020B0604020202020204" pitchFamily="34" charset="0"/>
                <a:ea typeface="宋体" pitchFamily="2" charset="-122"/>
                <a:sym typeface="+mn-ea"/>
              </a:rPr>
              <a:t>梳理的</a:t>
            </a:r>
            <a:r>
              <a:rPr lang="zh-CN">
                <a:solidFill>
                  <a:srgbClr val="172B4D"/>
                </a:solidFill>
                <a:latin typeface="Arial" panose="020B0604020202020204" pitchFamily="34" charset="0"/>
                <a:ea typeface="宋体" pitchFamily="2" charset="-122"/>
                <a:sym typeface="+mn-ea"/>
              </a:rPr>
              <a:t>现代和传统 CSPM 工具之间的具体功能差异：</a:t>
            </a:r>
            <a:endParaRPr lang="en-US" altLang="en-US" b="0">
              <a:solidFill>
                <a:srgbClr val="172B4D"/>
              </a:solidFill>
              <a:latin typeface="宋体" pitchFamily="2" charset="-122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WIZ 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1180465" y="1363345"/>
            <a:ext cx="9269730" cy="2584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connector </a:t>
            </a:r>
            <a:r>
              <a:rPr lang="zh-CN" altLang="en-US">
                <a:sym typeface="+mn-ea"/>
              </a:rPr>
              <a:t>信息收集模块</a:t>
            </a:r>
            <a:endParaRPr lang="en-US" altLang="zh-CN">
              <a:sym typeface="+mn-ea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all  of the cloud services : like  saerver-less fucntions buckets VM   OS ,databases.</a:t>
            </a:r>
            <a:endParaRPr lang="en-US" altLang="zh-CN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configutation layer   =&gt;  disk layer =&gt;  workload layer</a:t>
            </a:r>
            <a:endParaRPr lang="en-US" altLang="zh-CN">
              <a:sym typeface="+mn-ea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altLang="zh-CN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security graph  </a:t>
            </a:r>
            <a:r>
              <a:rPr lang="zh-CN" altLang="en-US">
                <a:sym typeface="+mn-ea"/>
              </a:rPr>
              <a:t>可视化查询界面</a:t>
            </a:r>
            <a:endParaRPr lang="en-US" altLang="zh-CN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control  </a:t>
            </a:r>
            <a:r>
              <a:rPr lang="zh-CN" altLang="en-US">
                <a:sym typeface="+mn-ea"/>
              </a:rPr>
              <a:t>合规策略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一系列规则</a:t>
            </a:r>
            <a:r>
              <a:rPr lang="en-US" altLang="zh-CN">
                <a:sym typeface="+mn-ea"/>
              </a:rPr>
              <a:t> rules</a:t>
            </a:r>
            <a:endParaRPr lang="zh-CN" altLang="en-US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action   </a:t>
            </a:r>
            <a:r>
              <a:rPr lang="zh-CN" altLang="en-US">
                <a:sym typeface="+mn-ea"/>
              </a:rPr>
              <a:t>触发动作，可以和第三方联动</a:t>
            </a:r>
            <a:r>
              <a:rPr lang="en-US" altLang="zh-CN">
                <a:sym typeface="+mn-ea"/>
              </a:rPr>
              <a:t>  </a:t>
            </a:r>
            <a:endParaRPr lang="en-US" altLang="zh-CN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issue   </a:t>
            </a:r>
            <a:r>
              <a:rPr lang="zh-CN" altLang="en-US">
                <a:sym typeface="+mn-ea"/>
              </a:rPr>
              <a:t>创建</a:t>
            </a:r>
            <a:r>
              <a:rPr lang="en-US" altLang="zh-CN">
                <a:sym typeface="+mn-ea"/>
              </a:rPr>
              <a:t>issue</a:t>
            </a:r>
            <a:r>
              <a:rPr lang="zh-CN" altLang="en-US">
                <a:sym typeface="+mn-ea"/>
              </a:rPr>
              <a:t>，实现闭环管理</a:t>
            </a:r>
            <a:endParaRPr lang="en-US" altLang="zh-CN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projects  </a:t>
            </a:r>
            <a:r>
              <a:rPr lang="zh-CN" altLang="en-US">
                <a:sym typeface="+mn-ea"/>
              </a:rPr>
              <a:t>开发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安全不同视图，责任到开发，打通</a:t>
            </a:r>
            <a:r>
              <a:rPr lang="en-US" altLang="zh-CN">
                <a:sym typeface="+mn-ea"/>
              </a:rPr>
              <a:t>DevOps</a:t>
            </a:r>
            <a:r>
              <a:rPr lang="zh-CN" altLang="en-US">
                <a:sym typeface="+mn-ea"/>
              </a:rPr>
              <a:t>流程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8213" y="365126"/>
            <a:ext cx="10051942" cy="828244"/>
          </a:xfrm>
        </p:spPr>
        <p:txBody>
          <a:bodyPr>
            <a:normAutofit/>
          </a:bodyPr>
          <a:p>
            <a:r>
              <a:rPr lang="en-US" altLang="zh-CN"/>
              <a:t>WIZ connector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1348105" y="1695450"/>
            <a:ext cx="109397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configutation layer   =&gt;  disk layer =&gt;  workload layer </a:t>
            </a:r>
            <a:endParaRPr lang="en-US" altLang="zh-CN"/>
          </a:p>
          <a:p>
            <a:pPr algn="l"/>
            <a:r>
              <a:rPr lang="en-US" altLang="zh-CN"/>
              <a:t>server-less scan </a:t>
            </a:r>
            <a:endParaRPr lang="en-US" altLang="zh-CN"/>
          </a:p>
          <a:p>
            <a:pPr algn="l"/>
            <a:r>
              <a:rPr lang="en-US" altLang="zh-CN"/>
              <a:t>image scan</a:t>
            </a:r>
            <a:endParaRPr lang="en-US" altLang="zh-CN"/>
          </a:p>
          <a:p>
            <a:pPr algn="l"/>
            <a:r>
              <a:rPr lang="en-US" altLang="zh-CN"/>
              <a:t>snapshot scanning   == </a:t>
            </a:r>
            <a:r>
              <a:rPr lang="en-US" altLang="zh-CN">
                <a:solidFill>
                  <a:srgbClr val="FF0000"/>
                </a:solidFill>
              </a:rPr>
              <a:t>analyse  snapshot</a:t>
            </a:r>
            <a:r>
              <a:rPr lang="zh-CN" altLang="en-US">
                <a:solidFill>
                  <a:srgbClr val="FF0000"/>
                </a:solidFill>
              </a:rPr>
              <a:t>？</a:t>
            </a:r>
            <a:r>
              <a:rPr lang="en-US" altLang="zh-CN"/>
              <a:t>	 of the disk  without install agents  analyze the workload layer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507490" y="2980055"/>
            <a:ext cx="3167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如何实现这个</a:t>
            </a:r>
            <a:r>
              <a:rPr lang="en-US" altLang="zh-CN">
                <a:solidFill>
                  <a:srgbClr val="FF0000"/>
                </a:solidFill>
              </a:rPr>
              <a:t>snapshot</a:t>
            </a:r>
            <a:r>
              <a:rPr lang="zh-CN" altLang="en-US">
                <a:solidFill>
                  <a:srgbClr val="FF0000"/>
                </a:solidFill>
              </a:rPr>
              <a:t>的分析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33500" y="3876040"/>
            <a:ext cx="9136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rgbClr val="FF0000"/>
                </a:solidFill>
                <a:sym typeface="+mn-ea"/>
              </a:rPr>
              <a:t>security graph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：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如何分析公有云环境网络链路的可达性，从而识别出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attack path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的可达性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WIZ connector</a:t>
            </a:r>
            <a:endParaRPr lang="en-US" altLang="zh-CN"/>
          </a:p>
        </p:txBody>
      </p:sp>
      <p:pic>
        <p:nvPicPr>
          <p:cNvPr id="4" name="图片 3" descr="/private/var/folders/v_/7gz2m7ss6ts2_nw26wgzt08w0000gn/T/com.kingsoft.wpsoffice.mac/picturecompress_20230830172246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2405" y="1025525"/>
            <a:ext cx="9267190" cy="5497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WIZ connector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53005" y="0"/>
            <a:ext cx="7285355" cy="68580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ABLE_BEAUTIFY" val="smartTable{2a31e192-ee95-41d1-a88f-af675c85b100}"/>
</p:tagLst>
</file>

<file path=ppt/theme/theme1.xml><?xml version="1.0" encoding="utf-8"?>
<a:theme xmlns:a="http://schemas.openxmlformats.org/drawingml/2006/main" name="Office 主题​​">
  <a:themeElements>
    <a:clrScheme name="白色模板色系">
      <a:dk1>
        <a:srgbClr val="000000"/>
      </a:dk1>
      <a:lt1>
        <a:srgbClr val="FFFFFF"/>
      </a:lt1>
      <a:dk2>
        <a:srgbClr val="A6A6A6"/>
      </a:dk2>
      <a:lt2>
        <a:srgbClr val="606060"/>
      </a:lt2>
      <a:accent1>
        <a:srgbClr val="68B92E"/>
      </a:accent1>
      <a:accent2>
        <a:srgbClr val="E77817"/>
      </a:accent2>
      <a:accent3>
        <a:srgbClr val="FFC000"/>
      </a:accent3>
      <a:accent4>
        <a:srgbClr val="3BB3C2"/>
      </a:accent4>
      <a:accent5>
        <a:srgbClr val="667AB3"/>
      </a:accent5>
      <a:accent6>
        <a:srgbClr val="004738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A000120150822A22KPBG</Template>
  <TotalTime>0</TotalTime>
  <Words>3213</Words>
  <Application>WPS 文字</Application>
  <PresentationFormat>Widescreen</PresentationFormat>
  <Paragraphs>305</Paragraphs>
  <Slides>33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8" baseType="lpstr">
      <vt:lpstr>Arial</vt:lpstr>
      <vt:lpstr>宋体</vt:lpstr>
      <vt:lpstr>Wingdings</vt:lpstr>
      <vt:lpstr>微软雅黑</vt:lpstr>
      <vt:lpstr>汉仪旗黑</vt:lpstr>
      <vt:lpstr>黑体</vt:lpstr>
      <vt:lpstr>汉仪中黑KW</vt:lpstr>
      <vt:lpstr>汉仪书宋二KW</vt:lpstr>
      <vt:lpstr>宋体</vt:lpstr>
      <vt:lpstr>Arial Unicode MS</vt:lpstr>
      <vt:lpstr>Arial Black</vt:lpstr>
      <vt:lpstr>微软雅黑</vt:lpstr>
      <vt:lpstr>Calibri</vt:lpstr>
      <vt:lpstr>Helvetica Neue</vt:lpstr>
      <vt:lpstr>Office 主题​​</vt:lpstr>
      <vt:lpstr>CSPM分析</vt:lpstr>
      <vt:lpstr>云安全态势管理 (CSPM) </vt:lpstr>
      <vt:lpstr>CSPM平台功能</vt:lpstr>
      <vt:lpstr>CSPM平台功能</vt:lpstr>
      <vt:lpstr>CSPM平台功能</vt:lpstr>
      <vt:lpstr>WIZ </vt:lpstr>
      <vt:lpstr>WIZ connector</vt:lpstr>
      <vt:lpstr>WIZ connector</vt:lpstr>
      <vt:lpstr>WIZ connector</vt:lpstr>
      <vt:lpstr>WIZ inventory</vt:lpstr>
      <vt:lpstr>WIZ inventory</vt:lpstr>
      <vt:lpstr>security graph </vt:lpstr>
      <vt:lpstr> </vt:lpstr>
      <vt:lpstr>control </vt:lpstr>
      <vt:lpstr>案例 - 利用 security graph 发现重要风险</vt:lpstr>
      <vt:lpstr>PowerPoint 演示文稿</vt:lpstr>
      <vt:lpstr>action</vt:lpstr>
      <vt:lpstr>其他未详细介绍的-project</vt:lpstr>
      <vt:lpstr>其他未详细介绍的-容器相关的</vt:lpstr>
      <vt:lpstr>WIZ </vt:lpstr>
      <vt:lpstr>WIZ connector</vt:lpstr>
      <vt:lpstr>Prisma cloud</vt:lpstr>
      <vt:lpstr>PowerPoint 演示文稿</vt:lpstr>
      <vt:lpstr>PowerPoint 演示文稿</vt:lpstr>
      <vt:lpstr>alert</vt:lpstr>
      <vt:lpstr>investigate</vt:lpstr>
      <vt:lpstr>默安科技-宵明-云安全态势管理平台（CSPM）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2016PPT模板风格</dc:title>
  <dc:creator>zhaoyuan</dc:creator>
  <cp:lastModifiedBy>snail</cp:lastModifiedBy>
  <cp:revision>1329</cp:revision>
  <dcterms:created xsi:type="dcterms:W3CDTF">2023-09-05T05:55:22Z</dcterms:created>
  <dcterms:modified xsi:type="dcterms:W3CDTF">2023-09-05T05:55:22Z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2052-5.3.0.7872</vt:lpwstr>
  </property>
  <property fmtid="{D5CDD505-2E9C-101B-9397-08002B2CF9AE}" pid="3" name="ICV">
    <vt:lpwstr>3336100AE06171BD7782B16236BB5053</vt:lpwstr>
  </property>
</Properties>
</file>

<file path=docProps/thumbnail.jpeg>
</file>